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7" r:id="rId3"/>
    <p:sldId id="285" r:id="rId4"/>
    <p:sldId id="266" r:id="rId5"/>
    <p:sldId id="259" r:id="rId6"/>
    <p:sldId id="257" r:id="rId7"/>
    <p:sldId id="272" r:id="rId8"/>
    <p:sldId id="279" r:id="rId9"/>
    <p:sldId id="258" r:id="rId10"/>
    <p:sldId id="280" r:id="rId11"/>
    <p:sldId id="286" r:id="rId12"/>
    <p:sldId id="281" r:id="rId13"/>
    <p:sldId id="282" r:id="rId14"/>
    <p:sldId id="260" r:id="rId15"/>
    <p:sldId id="283" r:id="rId16"/>
    <p:sldId id="278" r:id="rId17"/>
    <p:sldId id="276" r:id="rId18"/>
    <p:sldId id="284" r:id="rId19"/>
    <p:sldId id="28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/>
    <p:restoredTop sz="91478"/>
  </p:normalViewPr>
  <p:slideViewPr>
    <p:cSldViewPr snapToGrid="0" snapToObjects="1">
      <p:cViewPr varScale="1">
        <p:scale>
          <a:sx n="117" d="100"/>
          <a:sy n="117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76F6C-E03B-1C4C-8F50-2844AC47114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D9BC8-4301-DE4A-B5DA-9D0F9349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2F06-C80A-6E45-B2AD-CD1A520F4BCB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C2E2-7EFD-F14F-80E9-EA446D6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25, College Connections. 12-17 College Reps, Start in PAC, move to Great Hall for mini College Fair. Chance to meet and talk with reps about POSSIBLE scholarship money!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Change for Evening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A+ Handouts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FF5D-9508-8443-B036-4FE63B99B08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hscounseling.weebl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nkcschools.org/sth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792199">
            <a:off x="823922" y="1434553"/>
            <a:ext cx="7334519" cy="4145315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335817">
            <a:off x="1003730" y="1497175"/>
            <a:ext cx="6788752" cy="4034086"/>
          </a:xfrm>
          <a:prstGeom prst="rect">
            <a:avLst/>
          </a:prstGeom>
          <a:solidFill>
            <a:schemeClr val="bg1">
              <a:lumMod val="65000"/>
            </a:schemeClr>
          </a:solidFill>
          <a:ln w="53975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3" y="1399739"/>
            <a:ext cx="6866617" cy="4184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25" y="4839933"/>
            <a:ext cx="7965644" cy="877357"/>
          </a:xfrm>
        </p:spPr>
        <p:txBody>
          <a:bodyPr>
            <a:noAutofit/>
          </a:bodyPr>
          <a:lstStyle/>
          <a:p>
            <a:r>
              <a:rPr lang="en-US" sz="4800" b="1" dirty="0">
                <a:ln w="2959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0518" y="5485039"/>
            <a:ext cx="486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sz="4400" dirty="0">
                <a:latin typeface="Baoli SC Regular"/>
                <a:cs typeface="Baoli SC Regular"/>
              </a:rPr>
              <a:t>      Career Ready!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79" y="114258"/>
            <a:ext cx="678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Student Support </a:t>
            </a:r>
          </a:p>
          <a:p>
            <a:r>
              <a:rPr lang="en-US" sz="2800" i="1" dirty="0">
                <a:latin typeface="Arial"/>
                <a:cs typeface="Arial"/>
              </a:rPr>
              <a:t>              Counseling Center….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C875D-1A5A-C144-BA1E-D85AFCD7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43" y="1365843"/>
            <a:ext cx="6866616" cy="4207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45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719" y="1547980"/>
            <a:ext cx="6135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 the ACT (again) or SAT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Senior Calendar:  List of Test Dates and Registration Deadlines.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YOUR SCORES SENT DIRECTLY TO COLLEGES!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NCAA code is 9999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5" y="2719874"/>
            <a:ext cx="2400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760" y="2750527"/>
            <a:ext cx="2590765" cy="14773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Be sure to register by the Regular Deadline to avoid Late Fees!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1718" y="339606"/>
            <a:ext cx="595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2018-2019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ACT and SAT Test 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08" y="1799346"/>
            <a:ext cx="5393276" cy="4786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00374-0C57-404F-8B2E-8CD97868D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879" y="1635222"/>
            <a:ext cx="5830734" cy="51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0105" y="1338685"/>
            <a:ext cx="61353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Fill out and Submit the College Application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College Applications are online and completed electronically through the college admissions website.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will have an application fee.  Budget for these costs!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 aware of early action and early decision deadlines—</a:t>
            </a:r>
            <a:r>
              <a:rPr lang="en-US" sz="2600" u="sng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is important to meet deadlines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!  </a:t>
            </a:r>
            <a:r>
              <a:rPr lang="en-US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*Link on Staley Counseling Website explaining “Early Action vs. Early Decision”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Students applying to selective colleges may want to use the </a:t>
            </a:r>
            <a:r>
              <a:rPr lang="en-US" sz="26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Common Application.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i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5" y="2682315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8205" y="1261249"/>
            <a:ext cx="61353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Counselor Recommendation and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Letters of Recommendations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Some College Applications will require a Counselor Recommendation Form.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Give </a:t>
            </a:r>
            <a:r>
              <a:rPr lang="en-US" sz="2800" u="sng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ADVANCED NOTICE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for these forms to be completed (2 weeks is customary).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 a “Brag Sheet” to help your teachers or counselor write high quality recommendations.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5" y="2838182"/>
            <a:ext cx="2514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879" y="131228"/>
            <a:ext cx="691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Letters of Recommendation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5608" y="741632"/>
            <a:ext cx="62540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Ask faculty and staff who know you well.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2)   Ask community member(s):</a:t>
            </a:r>
          </a:p>
          <a:p>
            <a:pPr marL="914400" lvl="1" indent="-457200">
              <a:buFontTx/>
              <a:buChar char="-"/>
            </a:pP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Employer or Boss</a:t>
            </a:r>
          </a:p>
          <a:p>
            <a:pPr marL="914400" lvl="1" indent="-457200">
              <a:buFontTx/>
              <a:buChar char="-"/>
            </a:pP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Community service representatives</a:t>
            </a:r>
          </a:p>
          <a:p>
            <a:pPr marL="914400" lvl="1" indent="-457200">
              <a:buFontTx/>
              <a:buChar char="-"/>
            </a:pP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Clubs and organization sponsors 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3)   </a:t>
            </a:r>
            <a:r>
              <a:rPr lang="en-US" sz="2200" b="1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Give advanced notice </a:t>
            </a: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– ask now!</a:t>
            </a: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	- 2 Weeks is standard etiquette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4)  Complete a HS Resume or Brag Sheet to give to       your letter writers.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5) Be specific as to what you are applying for when making the request.</a:t>
            </a:r>
          </a:p>
          <a:p>
            <a:endParaRPr lang="en-US" sz="2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6) Visit Student Support and counseling website for resume 	resources and help. </a:t>
            </a:r>
          </a:p>
          <a:p>
            <a:pPr marL="457200" indent="-457200">
              <a:buAutoNum type="arabicParenR"/>
            </a:pPr>
            <a:endParaRPr lang="en-US" sz="2400" dirty="0"/>
          </a:p>
        </p:txBody>
      </p:sp>
      <p:pic>
        <p:nvPicPr>
          <p:cNvPr id="3" name="Picture 2" descr="Resume-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0" y="3088595"/>
            <a:ext cx="2541995" cy="17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719" y="1514820"/>
            <a:ext cx="6135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Send your High School Transcript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Colleges and most scholarships require official transcripts to be sent directly from Staley High School.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 requests should be submitted </a:t>
            </a:r>
            <a:r>
              <a:rPr lang="en-US" sz="24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 least </a:t>
            </a: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5-7 days before a deadline.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Transcripts are requested with the Staley Registrar, Mrs. Long.  Her office is located in Student Support.  Mrs. Long cannot send transcripts without a request form!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5" y="291132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How do I have my 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transcript sent to a college?</a:t>
            </a:r>
          </a:p>
        </p:txBody>
      </p:sp>
      <p:pic>
        <p:nvPicPr>
          <p:cNvPr id="2" name="Picture 1" descr="Screen Shot 2014-08-20 at 8.4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" y="2452077"/>
            <a:ext cx="3204310" cy="4249615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1270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848887" y="1468786"/>
            <a:ext cx="51279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 Release Form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•"/>
            </a:pPr>
            <a:r>
              <a:rPr lang="en-US" sz="2800" dirty="0">
                <a:effectLst>
                  <a:glow rad="127000">
                    <a:srgbClr val="FFC0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Important! Complete at Green Carpet Days this fall.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 only once!  We keep on file and record where your transcripts are sent. 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 fill out top part only.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Parents must sign if you are under age 18.</a:t>
            </a:r>
          </a:p>
        </p:txBody>
      </p:sp>
    </p:spTree>
    <p:extLst>
      <p:ext uri="{BB962C8B-B14F-4D97-AF65-F5344CB8AC3E}">
        <p14:creationId xmlns:p14="http://schemas.microsoft.com/office/powerpoint/2010/main" val="26389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1215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129825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How do I have my 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transcript sent to a college?</a:t>
            </a:r>
          </a:p>
        </p:txBody>
      </p:sp>
      <p:sp>
        <p:nvSpPr>
          <p:cNvPr id="6" name="Bent-Up Arrow 5"/>
          <p:cNvSpPr/>
          <p:nvPr/>
        </p:nvSpPr>
        <p:spPr>
          <a:xfrm rot="10800000">
            <a:off x="2926131" y="1688122"/>
            <a:ext cx="773858" cy="1510518"/>
          </a:xfrm>
          <a:prstGeom prst="bentUpArrow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0187" y="1481130"/>
            <a:ext cx="3587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 Request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CCDD1-4A26-B74C-9C09-54FE2ABA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21" y="1514820"/>
            <a:ext cx="7465510" cy="47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4275" y="1338685"/>
            <a:ext cx="613532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Find Scholarships and Financial Aid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Visit the “Paying for College” page on the Staley Counseling Website.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Become familiar with the Staley Scholarship Bulletin-check frequently throughout your senior year.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Are you participating in the A+ Program?  Visit with Mrs. Carroll to monitor your eligibility and report your tutoring hours.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Federal Financial Aid Process begins October 1</a:t>
            </a:r>
            <a:r>
              <a:rPr lang="en-US" sz="2400" baseline="30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</a:t>
            </a: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  <a:r>
              <a:rPr lang="en-US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*</a:t>
            </a:r>
            <a:r>
              <a:rPr lang="en-US" sz="1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Attend our Financial Aid Meeting or schedule FAFSA Completion Appointment.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15" y="2941793"/>
            <a:ext cx="2387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421" y="689027"/>
            <a:ext cx="8458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 dirty="0">
                <a:solidFill>
                  <a:srgbClr val="FF0000"/>
                </a:solidFill>
                <a:latin typeface="Arial"/>
                <a:cs typeface="Arial"/>
              </a:rPr>
              <a:t>A+ Program</a:t>
            </a:r>
          </a:p>
          <a:p>
            <a:pPr algn="ctr"/>
            <a:endParaRPr lang="en-US" sz="2200" kern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Graduate with at least a 2.5 GPA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Graduate with at least 95% Attendance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Good record of citizenship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Perform 50 hours of approved tutoring at NKC Schools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File the FAFSA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18 year old males must register with Selective Service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1200" dirty="0">
                <a:latin typeface="Arial" pitchFamily="34" charset="0"/>
                <a:cs typeface="Arial" pitchFamily="34" charset="0"/>
              </a:rPr>
              <a:t>Achieve a Prof. or Adv. score on the Algebra I EOC or ACT Math    	Score of 17 or higher.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Tutoring Hours must be turned in by Friday, April 12. 2019.</a:t>
            </a:r>
            <a:endParaRPr lang="en-US" sz="2200" kern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200" i="1" kern="1200" dirty="0">
              <a:latin typeface="Arial" pitchFamily="34" charset="0"/>
              <a:cs typeface="Arial" pitchFamily="34" charset="0"/>
            </a:endParaRPr>
          </a:p>
          <a:p>
            <a:r>
              <a:rPr lang="en-US" sz="2800" kern="1200" dirty="0">
                <a:latin typeface="Arial" pitchFamily="34" charset="0"/>
                <a:cs typeface="Arial" pitchFamily="34" charset="0"/>
              </a:rPr>
              <a:t>	  </a:t>
            </a:r>
            <a:r>
              <a:rPr lang="en-US" b="1" i="1" kern="1200" dirty="0">
                <a:latin typeface="Arial Black" pitchFamily="34" charset="0"/>
                <a:cs typeface="Arial" pitchFamily="34" charset="0"/>
              </a:rPr>
              <a:t>QUESTIONS?   See Mr. </a:t>
            </a:r>
            <a:r>
              <a:rPr lang="en-US" b="1" i="1" kern="1200" dirty="0" err="1">
                <a:latin typeface="Arial Black" pitchFamily="34" charset="0"/>
                <a:cs typeface="Arial" pitchFamily="34" charset="0"/>
              </a:rPr>
              <a:t>Kooi</a:t>
            </a:r>
            <a:r>
              <a:rPr lang="en-US" b="1" i="1" kern="1200" dirty="0">
                <a:latin typeface="Arial Black" pitchFamily="34" charset="0"/>
                <a:cs typeface="Arial" pitchFamily="34" charset="0"/>
              </a:rPr>
              <a:t> or </a:t>
            </a:r>
            <a:r>
              <a:rPr lang="en-US" b="1" i="1" dirty="0">
                <a:latin typeface="Arial Black" pitchFamily="34" charset="0"/>
                <a:cs typeface="Arial" pitchFamily="34" charset="0"/>
              </a:rPr>
              <a:t>Dena Carroll</a:t>
            </a:r>
            <a:endParaRPr lang="en-US" kern="1200" dirty="0"/>
          </a:p>
        </p:txBody>
      </p:sp>
      <p:pic>
        <p:nvPicPr>
          <p:cNvPr id="7" name="Picture 6" descr="C:\Documents and Settings\rlundien\Local Settings\Temporary Internet Files\Content.IE5\RWES38WZ\MC90008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377" y="4693557"/>
            <a:ext cx="1801159" cy="20335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032177">
            <a:off x="5512485" y="413998"/>
            <a:ext cx="4247052" cy="2585323"/>
          </a:xfrm>
          <a:prstGeom prst="rect">
            <a:avLst/>
          </a:prstGeom>
          <a:noFill/>
          <a:ln>
            <a:noFill/>
          </a:ln>
          <a:effectLst>
            <a:glow rad="50800">
              <a:srgbClr val="FFFF00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FREE </a:t>
            </a:r>
          </a:p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Money</a:t>
            </a:r>
          </a:p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 College!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421" y="105110"/>
            <a:ext cx="5169495" cy="45719"/>
          </a:xfrm>
          <a:prstGeom prst="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232" y="5612314"/>
            <a:ext cx="6503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Students are eligible to use the incentive for UP TO FOUR years after high school!!</a:t>
            </a:r>
          </a:p>
        </p:txBody>
      </p:sp>
    </p:spTree>
    <p:extLst>
      <p:ext uri="{BB962C8B-B14F-4D97-AF65-F5344CB8AC3E}">
        <p14:creationId xmlns:p14="http://schemas.microsoft.com/office/powerpoint/2010/main" val="243225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621A-88A4-444C-9DED-C7D4325D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MY COUNSELOR???</a:t>
            </a:r>
          </a:p>
        </p:txBody>
      </p:sp>
      <p:pic>
        <p:nvPicPr>
          <p:cNvPr id="4" name="Content Placeholder 3" descr="Copy of Copy of falcon_2.jpg">
            <a:extLst>
              <a:ext uri="{FF2B5EF4-FFF2-40B4-BE49-F238E27FC236}">
                <a16:creationId xmlns:a16="http://schemas.microsoft.com/office/drawing/2014/main" id="{9DC51C4C-AB06-084E-A4EE-6703F8CB1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" y="1417638"/>
            <a:ext cx="2585190" cy="1281971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 descr="Copy of Copy of falcon_2.jpg">
            <a:extLst>
              <a:ext uri="{FF2B5EF4-FFF2-40B4-BE49-F238E27FC236}">
                <a16:creationId xmlns:a16="http://schemas.microsoft.com/office/drawing/2014/main" id="{03794FA4-B294-394E-AED9-AA68FEE9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90" y="4872625"/>
            <a:ext cx="2375301" cy="1393061"/>
          </a:xfrm>
          <a:prstGeom prst="rect">
            <a:avLst/>
          </a:prstGeom>
          <a:solidFill>
            <a:schemeClr val="accent2"/>
          </a:solidFill>
          <a:ln w="349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CB52C-3EA3-DA42-B1CC-B1F48820785C}"/>
              </a:ext>
            </a:extLst>
          </p:cNvPr>
          <p:cNvSpPr txBox="1"/>
          <p:nvPr/>
        </p:nvSpPr>
        <p:spPr>
          <a:xfrm>
            <a:off x="4622103" y="1417638"/>
            <a:ext cx="39661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James McNeely	A-D</a:t>
            </a:r>
          </a:p>
          <a:p>
            <a:endParaRPr lang="en-US" sz="2400" dirty="0"/>
          </a:p>
          <a:p>
            <a:r>
              <a:rPr lang="en-US" sz="2400" dirty="0"/>
              <a:t>Mallory Parra		E-K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F3D6-68FF-A248-9DDE-A5C778CFFD8D}"/>
              </a:ext>
            </a:extLst>
          </p:cNvPr>
          <p:cNvSpPr txBox="1"/>
          <p:nvPr/>
        </p:nvSpPr>
        <p:spPr>
          <a:xfrm>
            <a:off x="563670" y="4872625"/>
            <a:ext cx="40584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Jennifer Grossman	L-Re</a:t>
            </a:r>
          </a:p>
          <a:p>
            <a:endParaRPr lang="en-US" sz="2400" dirty="0"/>
          </a:p>
          <a:p>
            <a:r>
              <a:rPr lang="en-US" sz="2400" dirty="0"/>
              <a:t>Marilyn Charlton		Rh-Z</a:t>
            </a:r>
          </a:p>
        </p:txBody>
      </p:sp>
    </p:spTree>
    <p:extLst>
      <p:ext uri="{BB962C8B-B14F-4D97-AF65-F5344CB8AC3E}">
        <p14:creationId xmlns:p14="http://schemas.microsoft.com/office/powerpoint/2010/main" val="329774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ort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2838182"/>
            <a:ext cx="3087025" cy="16984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879" y="188164"/>
            <a:ext cx="691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Important Reminder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9626" y="1236024"/>
            <a:ext cx="6066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If you are being recruited for to play a college sport, have you registered with the NCAA Eligibility Center?  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See your counselor to make sure you have submitted your registration and have the proper courses in place.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ACT NCAA code is 9999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ATTEND THE OCTOBER 3</a:t>
            </a:r>
            <a:r>
              <a:rPr lang="en-US" sz="2800" b="1" baseline="30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rd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“NCAA INFORMATION NIGHT”, 7pm, PAC</a:t>
            </a:r>
          </a:p>
        </p:txBody>
      </p:sp>
    </p:spTree>
    <p:extLst>
      <p:ext uri="{BB962C8B-B14F-4D97-AF65-F5344CB8AC3E}">
        <p14:creationId xmlns:p14="http://schemas.microsoft.com/office/powerpoint/2010/main" val="99098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4150" y="2616263"/>
            <a:ext cx="1057569" cy="124530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9416" y="4149213"/>
            <a:ext cx="1843513" cy="146500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Important Dates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Throughout the Senior Year!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BA9C5-6F4A-894B-AEC5-C8585AFB6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821" y="78254"/>
            <a:ext cx="5186780" cy="67155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7507B-D3BB-7F4E-B06F-FE1B3F9F6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821" y="7011"/>
            <a:ext cx="527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47151">
            <a:off x="207871" y="285321"/>
            <a:ext cx="2222779" cy="8261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 numCol="1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Ultra Bold" charset="0"/>
                <a:ea typeface="Gill Sans Ultra Bold" charset="0"/>
                <a:cs typeface="Gill Sans Ultra Bold" charset="0"/>
              </a:rPr>
              <a:t>FAFSA HELP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3316" y="86040"/>
            <a:ext cx="355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STALEY HIGH SCHOOL 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3475" y="511059"/>
            <a:ext cx="65807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Avenir Next Condensed Medium" charset="0"/>
                <a:cs typeface="Avenir Next Condensed Medium" charset="0"/>
              </a:rPr>
              <a:t>Oct 4, 2018     Financial Aid Presentation           7:00-8:00 pm</a:t>
            </a:r>
          </a:p>
          <a:p>
            <a:r>
              <a:rPr lang="en-US" sz="1400" b="1" dirty="0">
                <a:ea typeface="Avenir Next Condensed Medium" charset="0"/>
                <a:cs typeface="Avenir Next Condensed Medium" charset="0"/>
              </a:rPr>
              <a:t>Staley High School Performing Arts Center.  </a:t>
            </a:r>
            <a:r>
              <a:rPr lang="en-US" sz="1200" dirty="0">
                <a:ea typeface="Avenir Next Condensed Medium" charset="0"/>
                <a:cs typeface="Avenir Next Condensed Medium" charset="0"/>
              </a:rPr>
              <a:t>Geared for seniors and their parents/guardians but all are welcome to attend. A guest speaker from a university financial aid office will present a program on how find money for college!</a:t>
            </a:r>
          </a:p>
          <a:p>
            <a:endParaRPr lang="en-US" sz="800" b="1" dirty="0">
              <a:ea typeface="Avenir Next Condensed Medium" charset="0"/>
              <a:cs typeface="Avenir Next Condensed Medium" charset="0"/>
            </a:endParaRPr>
          </a:p>
          <a:p>
            <a:r>
              <a:rPr lang="en-US" sz="2000" b="1" dirty="0">
                <a:ea typeface="Calisto MT" charset="0"/>
                <a:cs typeface="Calisto MT" charset="0"/>
              </a:rPr>
              <a:t>Oct 11, 2018    FAFSA One-on-One Assistance   12:00-8:00 pm</a:t>
            </a:r>
          </a:p>
          <a:p>
            <a:r>
              <a:rPr lang="en-US" sz="1400" b="1" dirty="0">
                <a:ea typeface="Calisto MT" charset="0"/>
                <a:cs typeface="Calisto MT" charset="0"/>
              </a:rPr>
              <a:t>Staley High School Student Support Center </a:t>
            </a:r>
            <a:r>
              <a:rPr lang="en-US" sz="1200" dirty="0">
                <a:ea typeface="Calisto MT" charset="0"/>
                <a:cs typeface="Calisto MT" charset="0"/>
              </a:rPr>
              <a:t>(D</a:t>
            </a:r>
            <a:r>
              <a:rPr lang="en-US" sz="1200" dirty="0"/>
              <a:t>uring Fall Parent-Teacher Conferences)</a:t>
            </a:r>
          </a:p>
          <a:p>
            <a:r>
              <a:rPr lang="en-US" sz="1200" dirty="0"/>
              <a:t>Contact Mrs. Lewis at 816-321-5335 to schedule your 30 minute appointment.</a:t>
            </a:r>
          </a:p>
          <a:p>
            <a:endParaRPr lang="en-US" sz="800" dirty="0"/>
          </a:p>
          <a:p>
            <a:pPr algn="ctr"/>
            <a:r>
              <a:rPr lang="en-US" sz="2400" b="1" i="1" dirty="0">
                <a:latin typeface="Avenir Next Condensed Medium" charset="0"/>
                <a:ea typeface="Avenir Next Condensed Medium" charset="0"/>
                <a:cs typeface="Avenir Next Condensed Medium" charset="0"/>
              </a:rPr>
              <a:t>MCC- MAPLE WOODS </a:t>
            </a:r>
          </a:p>
          <a:p>
            <a:pPr algn="ctr"/>
            <a:r>
              <a:rPr lang="en-US" sz="2400" b="1" i="1" dirty="0">
                <a:latin typeface="Avenir Next Condensed Medium" charset="0"/>
                <a:ea typeface="Avenir Next Condensed Medium" charset="0"/>
                <a:cs typeface="Avenir Next Condensed Medium" charset="0"/>
              </a:rPr>
              <a:t>2018-19 FAFSA COMPLETION EVENTS</a:t>
            </a:r>
          </a:p>
          <a:p>
            <a:pPr algn="ctr"/>
            <a:r>
              <a:rPr lang="en-US" sz="2000" b="1" dirty="0">
                <a:ea typeface="Avenir Next Condensed Medium" charset="0"/>
                <a:cs typeface="Avenir Next Condensed Medium" charset="0"/>
              </a:rPr>
              <a:t>Oct 24 * Nov 14 * Dec 12 * Jan 30 * Feb 27 * Mar 27 * Apr 24 </a:t>
            </a:r>
          </a:p>
          <a:p>
            <a:pPr algn="ctr"/>
            <a:r>
              <a:rPr lang="en-US" sz="1600" dirty="0">
                <a:ea typeface="Avenir Next Condensed Medium" charset="0"/>
                <a:cs typeface="Avenir Next Condensed Medium" charset="0"/>
              </a:rPr>
              <a:t>Maple Woods Financial Aid Office, Administration Building, Room 114</a:t>
            </a:r>
          </a:p>
          <a:p>
            <a:pPr algn="ctr"/>
            <a:r>
              <a:rPr lang="en-US" sz="1600" b="1" dirty="0">
                <a:ea typeface="Avenir Next Condensed Medium" charset="0"/>
                <a:cs typeface="Avenir Next Condensed Medium" charset="0"/>
              </a:rPr>
              <a:t>              </a:t>
            </a:r>
            <a:r>
              <a:rPr lang="en-US" b="1" dirty="0">
                <a:ea typeface="Avenir Next Condensed Medium" charset="0"/>
                <a:cs typeface="Avenir Next Condensed Medium" charset="0"/>
              </a:rPr>
              <a:t>All events are scheduled for 2:00-6:00 pm		</a:t>
            </a:r>
            <a:endParaRPr lang="en-US" sz="1600" b="1" dirty="0">
              <a:ea typeface="Avenir Next Condensed Medium" charset="0"/>
              <a:cs typeface="Avenir Next Condensed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1021" y="540553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046791" y="6228437"/>
            <a:ext cx="47205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i="1" dirty="0">
              <a:latin typeface="Avenir Next Condensed Medium" charset="0"/>
              <a:ea typeface="Avenir Next Condensed Medium" charset="0"/>
              <a:cs typeface="Avenir Next Condensed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94" y="1603449"/>
            <a:ext cx="2264072" cy="249299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1" dirty="0"/>
              <a:t>       </a:t>
            </a:r>
            <a:r>
              <a:rPr lang="en-US" sz="1500" b="1" i="1" dirty="0">
                <a:ln>
                  <a:solidFill>
                    <a:schemeClr val="tx1"/>
                  </a:solidFill>
                </a:ln>
              </a:rPr>
              <a:t>Items you need to </a:t>
            </a:r>
          </a:p>
          <a:p>
            <a:r>
              <a:rPr lang="en-US" sz="1500" b="1" i="1" dirty="0">
                <a:ln>
                  <a:solidFill>
                    <a:schemeClr val="tx1"/>
                  </a:solidFill>
                </a:ln>
              </a:rPr>
              <a:t>    complete your FAFSA:</a:t>
            </a:r>
          </a:p>
          <a:p>
            <a:endParaRPr lang="en-US" sz="600" b="1" i="1" dirty="0"/>
          </a:p>
          <a:p>
            <a:pPr marL="214313" indent="-214313">
              <a:buFont typeface="Wingdings" charset="2"/>
              <a:buChar char="Ø"/>
            </a:pPr>
            <a:r>
              <a:rPr lang="en-US" sz="1000" dirty="0"/>
              <a:t>Student and parent FSA ID. </a:t>
            </a:r>
            <a:r>
              <a:rPr lang="en-US" sz="1000" b="1" dirty="0"/>
              <a:t>To get your FSA ID:  https://fsaid.ed.gov/</a:t>
            </a:r>
          </a:p>
          <a:p>
            <a:pPr marL="128588" indent="-128588">
              <a:buFont typeface="Wingdings" charset="2"/>
              <a:buChar char="Ø"/>
            </a:pPr>
            <a:endParaRPr lang="en-US" sz="1000" dirty="0"/>
          </a:p>
          <a:p>
            <a:pPr marL="214313" indent="-214313">
              <a:buFont typeface="Wingdings" charset="2"/>
              <a:buChar char="Ø"/>
            </a:pPr>
            <a:r>
              <a:rPr lang="en-US" sz="1000" dirty="0"/>
              <a:t>List of schools to which the student has applied, been accepted, or is interested in attending.</a:t>
            </a:r>
          </a:p>
          <a:p>
            <a:pPr marL="128588" indent="-128588">
              <a:buFont typeface="Wingdings" charset="2"/>
              <a:buChar char="Ø"/>
            </a:pPr>
            <a:endParaRPr lang="en-US" sz="1000" dirty="0"/>
          </a:p>
          <a:p>
            <a:pPr marL="214313" indent="-214313">
              <a:buFont typeface="Wingdings" charset="2"/>
              <a:buChar char="Ø"/>
            </a:pPr>
            <a:r>
              <a:rPr lang="en-US" sz="1000" dirty="0"/>
              <a:t>Student and parent 2017 W-2 forms and/or tax return copies.  Parental information is required for most undergraduate students under the age of 24.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51" y="6136105"/>
            <a:ext cx="28587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Franklin Gothic Demi" charset="0"/>
                <a:ea typeface="Franklin Gothic Demi" charset="0"/>
                <a:cs typeface="Franklin Gothic Demi" charset="0"/>
              </a:rPr>
              <a:t>www.fafsa.ed.gov</a:t>
            </a:r>
          </a:p>
        </p:txBody>
      </p:sp>
      <p:sp>
        <p:nvSpPr>
          <p:cNvPr id="16" name="Oval 15"/>
          <p:cNvSpPr/>
          <p:nvPr/>
        </p:nvSpPr>
        <p:spPr>
          <a:xfrm>
            <a:off x="117921" y="4598597"/>
            <a:ext cx="2703415" cy="1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65341" y="4715974"/>
            <a:ext cx="2313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</a:t>
            </a:r>
            <a:r>
              <a:rPr lang="en-US" b="1" u="sng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FAFSA Deadlines</a:t>
            </a:r>
            <a:endParaRPr lang="en-US" sz="105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Oct 1</a:t>
            </a:r>
            <a:r>
              <a:rPr lang="en-US" sz="1200" b="1" i="1" baseline="30000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st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 </a:t>
            </a:r>
            <a:r>
              <a:rPr lang="mr-IN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–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 FAFSA Open</a:t>
            </a:r>
          </a:p>
          <a:p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Feb 1</a:t>
            </a:r>
            <a:r>
              <a:rPr lang="en-US" sz="1200" b="1" i="1" baseline="30000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st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 </a:t>
            </a:r>
            <a:r>
              <a:rPr lang="mr-IN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–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Early MO Priority Deadline</a:t>
            </a:r>
          </a:p>
          <a:p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Mar 1</a:t>
            </a:r>
            <a:r>
              <a:rPr lang="en-US" sz="1200" b="1" i="1" baseline="30000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st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 </a:t>
            </a:r>
            <a:r>
              <a:rPr lang="mr-IN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–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Some College Deadlines</a:t>
            </a:r>
          </a:p>
          <a:p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Apr 1</a:t>
            </a:r>
            <a:r>
              <a:rPr lang="en-US" sz="1200" b="1" i="1" baseline="30000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st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 </a:t>
            </a:r>
            <a:r>
              <a:rPr lang="mr-IN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–</a:t>
            </a:r>
            <a:r>
              <a:rPr lang="en-US" sz="12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 Regular MO Deadline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651" y="8067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5/12/18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28355" y="3867364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u="sng" dirty="0">
              <a:ln w="25400">
                <a:solidFill>
                  <a:schemeClr val="tx1"/>
                </a:solidFill>
              </a:ln>
            </a:endParaRPr>
          </a:p>
          <a:p>
            <a:pPr algn="ctr"/>
            <a:endParaRPr lang="en-US" sz="1600" u="sng" dirty="0">
              <a:ln w="254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56547" y="3696232"/>
            <a:ext cx="6794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n w="25400">
                  <a:solidFill>
                    <a:schemeClr val="tx1"/>
                  </a:solidFill>
                </a:ln>
                <a:ea typeface="Calisto MT" charset="0"/>
                <a:cs typeface="Calisto MT" charset="0"/>
              </a:rPr>
              <a:t>________________________________________________</a:t>
            </a:r>
          </a:p>
          <a:p>
            <a:pPr algn="ctr"/>
            <a:r>
              <a:rPr lang="en-US" b="1" u="sng" dirty="0">
                <a:ln w="25400">
                  <a:solidFill>
                    <a:schemeClr val="tx1"/>
                  </a:solidFill>
                </a:ln>
                <a:ea typeface="Calisto MT" charset="0"/>
                <a:cs typeface="Calisto MT" charset="0"/>
              </a:rPr>
              <a:t>_________________________________________________</a:t>
            </a:r>
          </a:p>
          <a:p>
            <a:pPr algn="ctr"/>
            <a:endParaRPr lang="en-US" u="sng" dirty="0">
              <a:ln w="2540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3370" y="4357843"/>
            <a:ext cx="4975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MCC- MAPLE WOODS</a:t>
            </a:r>
          </a:p>
          <a:p>
            <a:pPr algn="ctr"/>
            <a:r>
              <a:rPr lang="en-US" sz="2800" b="1" i="1" dirty="0"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2018-19 FAFSA FRENZY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5667" y="5328192"/>
            <a:ext cx="1571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8653">
            <a:off x="7759703" y="4014345"/>
            <a:ext cx="1043877" cy="7843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3066367" y="5246793"/>
            <a:ext cx="292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TUESDAY, OCT 16, 2018</a:t>
            </a:r>
          </a:p>
          <a:p>
            <a:pPr algn="ctr"/>
            <a:r>
              <a:rPr lang="en-US" sz="1400" dirty="0"/>
              <a:t>Computing/Business Bldg, Room 105 </a:t>
            </a:r>
          </a:p>
          <a:p>
            <a:pPr algn="ctr"/>
            <a:r>
              <a:rPr lang="en-US" sz="1400" dirty="0"/>
              <a:t>2:00-6:00 pm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2262" y="5246792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TUESDAY, JAN 22, 2019</a:t>
            </a:r>
          </a:p>
          <a:p>
            <a:pPr algn="ctr"/>
            <a:r>
              <a:rPr lang="en-US" sz="1400" dirty="0"/>
              <a:t>Location TBA</a:t>
            </a:r>
          </a:p>
          <a:p>
            <a:pPr algn="ctr"/>
            <a:r>
              <a:rPr lang="en-US" sz="1400" dirty="0"/>
              <a:t>2:00-6:00 pm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21336" y="6022946"/>
            <a:ext cx="609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venir Next Condensed Medium" charset="0"/>
                <a:ea typeface="Avenir Next Condensed Medium" charset="0"/>
                <a:cs typeface="Avenir Next Condensed Medium" charset="0"/>
              </a:rPr>
              <a:t>For questions regarding Maple Woods events, please contact Robin Stimac  at 816-604-3068 </a:t>
            </a:r>
          </a:p>
          <a:p>
            <a:pPr algn="ctr"/>
            <a:r>
              <a:rPr lang="en-US" sz="1400" i="1" dirty="0">
                <a:latin typeface="Avenir Next Condensed Medium" charset="0"/>
                <a:ea typeface="Avenir Next Condensed Medium" charset="0"/>
                <a:cs typeface="Avenir Next Condensed Medium" charset="0"/>
              </a:rPr>
              <a:t>or robin.stimac@mcckc.edu</a:t>
            </a:r>
          </a:p>
        </p:txBody>
      </p:sp>
    </p:spTree>
    <p:extLst>
      <p:ext uri="{BB962C8B-B14F-4D97-AF65-F5344CB8AC3E}">
        <p14:creationId xmlns:p14="http://schemas.microsoft.com/office/powerpoint/2010/main" val="304669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137" y="435434"/>
            <a:ext cx="6800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you visited the Staley Counseling Website?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4498" y="6088559"/>
            <a:ext cx="6411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>
                <a:hlinkClick r:id="rId3"/>
              </a:rPr>
              <a:t>sthscounseling.weebly.com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38306" y="994301"/>
            <a:ext cx="5939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Go to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  <a:hlinkClick r:id="rId4"/>
              </a:rPr>
              <a:t>www.nkcschools.org/sths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AutoNum type="arabicParenR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Go to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“Quick Links”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 click on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“Student Support Center” </a:t>
            </a:r>
          </a:p>
          <a:p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 the right side (or)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3)   On left side go to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“Resources”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and 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 click on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“Guidance and Counseling.”</a:t>
            </a:r>
          </a:p>
        </p:txBody>
      </p:sp>
      <p:pic>
        <p:nvPicPr>
          <p:cNvPr id="5" name="Picture 4" descr="Screen Shot 2014-08-20 at 10.04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5" y="2608794"/>
            <a:ext cx="1604171" cy="212632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4" name="Picture 3" descr="Screen Shot 2014-08-20 at 10.04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93" y="3673005"/>
            <a:ext cx="5548922" cy="24327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272693" y="5607538"/>
            <a:ext cx="742461" cy="23446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37000" y="3523734"/>
            <a:ext cx="898769" cy="208380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31063" y="2192594"/>
            <a:ext cx="716040" cy="12104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5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8671" y="1228205"/>
            <a:ext cx="61353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Research Colleges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Searches Staley Counseling and College/University Websites.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Links on Staley Counseling Website to popular colleges surrounding KC area and the Midwest.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Area college fairs and events.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Representative Visits to Staley Counseling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9" y="2777407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879" y="131228"/>
            <a:ext cx="69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National College Fair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5148" y="1207695"/>
            <a:ext cx="65354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Tuesday, October 16 </a:t>
            </a:r>
          </a:p>
          <a:p>
            <a:pPr algn="ctr"/>
            <a:r>
              <a:rPr lang="en-US" sz="3200" b="1" dirty="0"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8:30-11:30am and 5-7pm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Kansas City Convention Center</a:t>
            </a:r>
          </a:p>
          <a:p>
            <a:pPr algn="ctr"/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FREE!  Everyone Welcome!</a:t>
            </a:r>
          </a:p>
          <a:p>
            <a:endParaRPr lang="en-US" sz="1000" dirty="0"/>
          </a:p>
          <a:p>
            <a:pPr algn="ctr"/>
            <a:r>
              <a:rPr lang="en-US" sz="2800" dirty="0"/>
              <a:t>120+ College representatives </a:t>
            </a:r>
          </a:p>
          <a:p>
            <a:pPr algn="ctr"/>
            <a:r>
              <a:rPr lang="en-US" sz="2800" dirty="0"/>
              <a:t>from all over the country.</a:t>
            </a:r>
          </a:p>
          <a:p>
            <a:endParaRPr lang="en-US" sz="1000" dirty="0"/>
          </a:p>
          <a:p>
            <a:pPr algn="ctr"/>
            <a:r>
              <a:rPr lang="en-US" sz="2800" dirty="0"/>
              <a:t>Workshops on financial aid </a:t>
            </a:r>
          </a:p>
          <a:p>
            <a:pPr algn="ctr"/>
            <a:r>
              <a:rPr lang="en-US" sz="2800" dirty="0"/>
              <a:t>and college planning!</a:t>
            </a:r>
            <a:endParaRPr lang="en-US" sz="1000" dirty="0"/>
          </a:p>
          <a:p>
            <a:pPr algn="ctr"/>
            <a:endParaRPr lang="en-US" sz="1200" b="1" dirty="0">
              <a:solidFill>
                <a:schemeClr val="accent6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AVOID THE CROWDS-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EVENING ATTENDANCE STRONGLY ENCOURAGED!</a:t>
            </a:r>
          </a:p>
          <a:p>
            <a:endParaRPr lang="en-US" sz="2800" dirty="0"/>
          </a:p>
        </p:txBody>
      </p:sp>
      <p:pic>
        <p:nvPicPr>
          <p:cNvPr id="6" name="Picture 5" descr="Bartle_Hall_from_southw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" y="2752867"/>
            <a:ext cx="3504263" cy="2561596"/>
          </a:xfrm>
          <a:prstGeom prst="rect">
            <a:avLst/>
          </a:prstGeom>
        </p:spPr>
      </p:pic>
      <p:sp>
        <p:nvSpPr>
          <p:cNvPr id="27" name="Bent Arrow 26"/>
          <p:cNvSpPr/>
          <p:nvPr/>
        </p:nvSpPr>
        <p:spPr>
          <a:xfrm rot="16200000" flipH="1">
            <a:off x="2134327" y="1908589"/>
            <a:ext cx="1651501" cy="1934310"/>
          </a:xfrm>
          <a:prstGeom prst="bentArrow">
            <a:avLst>
              <a:gd name="adj1" fmla="val 8270"/>
              <a:gd name="adj2" fmla="val 14352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9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8671" y="1336992"/>
            <a:ext cx="6135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Visit Colleges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Schedule College Visits ahead of time.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will want to schedule your visit online through their admissions office website.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 advantage of days that school is not in session.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Visit Day Policy and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3" y="2838182"/>
            <a:ext cx="231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2019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879" y="261467"/>
            <a:ext cx="691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How do I go on a college visit?</a:t>
            </a:r>
          </a:p>
        </p:txBody>
      </p:sp>
      <p:pic>
        <p:nvPicPr>
          <p:cNvPr id="3" name="Picture 2" descr="Screen Shot 2014-08-20 at 9.1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0" y="2715847"/>
            <a:ext cx="2818423" cy="385884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192028" y="995422"/>
            <a:ext cx="59277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Schedule your visit IN ADVANCE.</a:t>
            </a: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- </a:t>
            </a:r>
            <a:r>
              <a:rPr lang="en-US" sz="22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Contact the admissions </a:t>
            </a: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office/register online</a:t>
            </a:r>
          </a:p>
          <a:p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Select dates Staley is not in session – if possible.</a:t>
            </a:r>
          </a:p>
          <a:p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If during school day, see attendance for the College Visit Form – </a:t>
            </a:r>
            <a:r>
              <a:rPr lang="en-US" sz="2200" i="1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ADVANCE!</a:t>
            </a:r>
          </a:p>
          <a:p>
            <a:endParaRPr lang="en-US" sz="12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Fill out form completely – GET ALL SIGNATURES.  </a:t>
            </a:r>
            <a:r>
              <a:rPr lang="en-US" sz="2800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Turn in to Attendance Office.</a:t>
            </a:r>
          </a:p>
          <a:p>
            <a:endParaRPr lang="en-US" sz="12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 on your visit</a:t>
            </a:r>
          </a:p>
          <a:p>
            <a:endParaRPr lang="en-US" sz="1200" b="1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 College Visits allowed</a:t>
            </a:r>
            <a:endParaRPr lang="en-US" sz="28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*Count as excused absence if above steps are followed</a:t>
            </a:r>
          </a:p>
        </p:txBody>
      </p:sp>
    </p:spTree>
    <p:extLst>
      <p:ext uri="{BB962C8B-B14F-4D97-AF65-F5344CB8AC3E}">
        <p14:creationId xmlns:p14="http://schemas.microsoft.com/office/powerpoint/2010/main" val="352283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1315</Words>
  <Application>Microsoft Macintosh PowerPoint</Application>
  <PresentationFormat>On-screen Show (4:3)</PresentationFormat>
  <Paragraphs>276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Abadi MT Condensed Extra Bold</vt:lpstr>
      <vt:lpstr>Arial</vt:lpstr>
      <vt:lpstr>Arial Black</vt:lpstr>
      <vt:lpstr>Athelas Regular</vt:lpstr>
      <vt:lpstr>Avenir Black</vt:lpstr>
      <vt:lpstr>Avenir Black Oblique</vt:lpstr>
      <vt:lpstr>Avenir Next Condensed Demi Bold</vt:lpstr>
      <vt:lpstr>Avenir Next Condensed Medium</vt:lpstr>
      <vt:lpstr>Baoli SC Regular</vt:lpstr>
      <vt:lpstr>Calibri</vt:lpstr>
      <vt:lpstr>Calisto MT</vt:lpstr>
      <vt:lpstr>Chalkduster</vt:lpstr>
      <vt:lpstr>Franklin Gothic Demi</vt:lpstr>
      <vt:lpstr>Gill Sans Ultra Bold</vt:lpstr>
      <vt:lpstr>Wingdings</vt:lpstr>
      <vt:lpstr>Office Theme</vt:lpstr>
      <vt:lpstr>STALEY SENIORS 2019</vt:lpstr>
      <vt:lpstr>WHO IS MY COUNSELOR???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Kansas City School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STALEY SENIORS 2015</dc:title>
  <dc:creator>Rob Lundien</dc:creator>
  <cp:lastModifiedBy>Jennifer Grossman</cp:lastModifiedBy>
  <cp:revision>92</cp:revision>
  <cp:lastPrinted>2018-09-12T13:17:23Z</cp:lastPrinted>
  <dcterms:created xsi:type="dcterms:W3CDTF">2014-08-21T00:54:56Z</dcterms:created>
  <dcterms:modified xsi:type="dcterms:W3CDTF">2018-09-12T13:17:45Z</dcterms:modified>
</cp:coreProperties>
</file>